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3"/>
  </p:notesMasterIdLst>
  <p:sldIdLst>
    <p:sldId id="256" r:id="rId2"/>
    <p:sldId id="264" r:id="rId3"/>
    <p:sldId id="262" r:id="rId4"/>
    <p:sldId id="259" r:id="rId5"/>
    <p:sldId id="258" r:id="rId6"/>
    <p:sldId id="265" r:id="rId7"/>
    <p:sldId id="266" r:id="rId8"/>
    <p:sldId id="269" r:id="rId9"/>
    <p:sldId id="270"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4667" autoAdjust="0"/>
  </p:normalViewPr>
  <p:slideViewPr>
    <p:cSldViewPr>
      <p:cViewPr varScale="1">
        <p:scale>
          <a:sx n="75" d="100"/>
          <a:sy n="75" d="100"/>
        </p:scale>
        <p:origin x="-1020" y="-84"/>
      </p:cViewPr>
      <p:guideLst>
        <p:guide orient="horz" pos="2160"/>
        <p:guide pos="2880"/>
      </p:guideLst>
    </p:cSldViewPr>
  </p:slideViewPr>
  <p:outlineViewPr>
    <p:cViewPr>
      <p:scale>
        <a:sx n="33" d="100"/>
        <a:sy n="33" d="100"/>
      </p:scale>
      <p:origin x="0" y="210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672DEF-9AA8-4C72-A526-E65652BC71F1}" type="datetimeFigureOut">
              <a:rPr lang="en-US" smtClean="0"/>
              <a:pPr/>
              <a:t>10/14/2012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83937-1D32-4F15-B098-FD9E6FE3B9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A83937-1D32-4F15-B098-FD9E6FE3B9D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1DE9000-4A05-4ABA-BBBC-B7942BBB713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1DE9000-4A05-4ABA-BBBC-B7942BBB71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65618C-4543-4AAB-926C-19DAEAF254EE}"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E9000-4A05-4ABA-BBBC-B7942BBB71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465618C-4543-4AAB-926C-19DAEAF254EE}" type="datetimeFigureOut">
              <a:rPr lang="en-US" smtClean="0"/>
              <a:pPr/>
              <a:t>10/14/2012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1DE9000-4A05-4ABA-BBBC-B7942BBB71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smtClean="0"/>
              <a:t/>
            </a:r>
            <a:br>
              <a:rPr lang="en-US" sz="6600" dirty="0" smtClean="0"/>
            </a:br>
            <a:r>
              <a:rPr lang="en-US" sz="6600" dirty="0" smtClean="0"/>
              <a:t/>
            </a:r>
            <a:br>
              <a:rPr lang="en-US" sz="6600" dirty="0" smtClean="0"/>
            </a:br>
            <a:r>
              <a:rPr lang="en-US" sz="6600" dirty="0" smtClean="0"/>
              <a:t>Canada’s</a:t>
            </a:r>
            <a:br>
              <a:rPr lang="en-US" sz="6600" dirty="0" smtClean="0"/>
            </a:br>
            <a:r>
              <a:rPr lang="en-US" sz="6600" dirty="0" smtClean="0"/>
              <a:t>environment</a:t>
            </a:r>
            <a:br>
              <a:rPr lang="en-US" sz="6600" dirty="0" smtClean="0"/>
            </a:br>
            <a:endParaRPr lang="en-US" sz="6600" dirty="0"/>
          </a:p>
        </p:txBody>
      </p:sp>
      <p:sp>
        <p:nvSpPr>
          <p:cNvPr id="3" name="Subtitle 2"/>
          <p:cNvSpPr>
            <a:spLocks noGrp="1"/>
          </p:cNvSpPr>
          <p:nvPr>
            <p:ph type="subTitle" idx="1"/>
          </p:nvPr>
        </p:nvSpPr>
        <p:spPr>
          <a:xfrm>
            <a:off x="1371600" y="3331698"/>
            <a:ext cx="6400800" cy="2535702"/>
          </a:xfrm>
        </p:spPr>
        <p:txBody>
          <a:bodyPr>
            <a:normAutofit/>
          </a:bodyPr>
          <a:lstStyle/>
          <a:p>
            <a:endParaRPr lang="en-US" dirty="0" smtClean="0"/>
          </a:p>
          <a:p>
            <a:endParaRPr lang="en-US" dirty="0" smtClean="0"/>
          </a:p>
          <a:p>
            <a:r>
              <a:rPr lang="en-US" dirty="0" smtClean="0"/>
              <a:t>Canada shares a long border and many natural features with the United States!</a:t>
            </a:r>
            <a:endParaRPr lang="en-US" dirty="0"/>
          </a:p>
        </p:txBody>
      </p:sp>
      <p:pic>
        <p:nvPicPr>
          <p:cNvPr id="7171" name="Picture 3" descr="C:\Users\Maureen\AppData\Local\Microsoft\Windows\Temporary Internet Files\Content.IE5\CU8C2U1G\MP900403286[1].jpg"/>
          <p:cNvPicPr>
            <a:picLocks noChangeAspect="1" noChangeArrowheads="1"/>
          </p:cNvPicPr>
          <p:nvPr/>
        </p:nvPicPr>
        <p:blipFill>
          <a:blip r:embed="rId3" cstate="print"/>
          <a:srcRect/>
          <a:stretch>
            <a:fillRect/>
          </a:stretch>
        </p:blipFill>
        <p:spPr bwMode="auto">
          <a:xfrm>
            <a:off x="3048000" y="2590800"/>
            <a:ext cx="3048000" cy="1524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In Summary…</a:t>
            </a:r>
            <a:endParaRPr lang="en-US" sz="4400" dirty="0"/>
          </a:p>
        </p:txBody>
      </p:sp>
      <p:sp>
        <p:nvSpPr>
          <p:cNvPr id="3" name="Content Placeholder 2"/>
          <p:cNvSpPr>
            <a:spLocks noGrp="1"/>
          </p:cNvSpPr>
          <p:nvPr>
            <p:ph idx="1"/>
          </p:nvPr>
        </p:nvSpPr>
        <p:spPr/>
        <p:txBody>
          <a:bodyPr/>
          <a:lstStyle/>
          <a:p>
            <a:r>
              <a:rPr lang="en-US" b="1" dirty="0" smtClean="0"/>
              <a:t>*  Canada has the second largest land area of </a:t>
            </a:r>
          </a:p>
          <a:p>
            <a:r>
              <a:rPr lang="en-US" b="1" dirty="0" smtClean="0"/>
              <a:t>    any country in the world.</a:t>
            </a:r>
          </a:p>
          <a:p>
            <a:r>
              <a:rPr lang="en-US" b="1" dirty="0" smtClean="0"/>
              <a:t>*  Canada and the United States share many</a:t>
            </a:r>
          </a:p>
          <a:p>
            <a:r>
              <a:rPr lang="en-US" b="1" dirty="0" smtClean="0"/>
              <a:t>    natural features.</a:t>
            </a:r>
          </a:p>
          <a:p>
            <a:r>
              <a:rPr lang="en-US" b="1" dirty="0" smtClean="0"/>
              <a:t>*  Canada lies far north of the equator, and its</a:t>
            </a:r>
          </a:p>
          <a:p>
            <a:r>
              <a:rPr lang="en-US" b="1" dirty="0" smtClean="0"/>
              <a:t>    climate is cold in most places.</a:t>
            </a:r>
            <a:endParaRPr lang="en-US" b="1" dirty="0"/>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en-US" sz="6000" dirty="0" smtClean="0">
                <a:ln w="17780" cmpd="sng">
                  <a:solidFill>
                    <a:srgbClr val="FFFFFF"/>
                  </a:solidFill>
                  <a:prstDash val="solid"/>
                  <a:miter lim="800000"/>
                </a:ln>
                <a:solidFill>
                  <a:srgbClr val="FF0000"/>
                </a:solidFill>
                <a:effectLst>
                  <a:outerShdw blurRad="50800" algn="tl" rotWithShape="0">
                    <a:srgbClr val="000000"/>
                  </a:outerShdw>
                </a:effectLst>
              </a:rPr>
              <a:t/>
            </a:r>
            <a:br>
              <a:rPr lang="en-US" sz="6000" dirty="0" smtClean="0">
                <a:ln w="17780" cmpd="sng">
                  <a:solidFill>
                    <a:srgbClr val="FFFFFF"/>
                  </a:solidFill>
                  <a:prstDash val="solid"/>
                  <a:miter lim="800000"/>
                </a:ln>
                <a:solidFill>
                  <a:srgbClr val="FF0000"/>
                </a:solidFill>
                <a:effectLst>
                  <a:outerShdw blurRad="50800" algn="tl" rotWithShape="0">
                    <a:srgbClr val="000000"/>
                  </a:outerShdw>
                </a:effectLst>
              </a:rPr>
            </a:br>
            <a:r>
              <a:rPr lang="en-US" sz="7200" dirty="0" smtClean="0">
                <a:ln w="17780" cmpd="sng">
                  <a:solidFill>
                    <a:srgbClr val="FFFFFF"/>
                  </a:solidFill>
                  <a:prstDash val="solid"/>
                  <a:miter lim="800000"/>
                </a:ln>
                <a:solidFill>
                  <a:srgbClr val="FF0000"/>
                </a:solidFill>
                <a:effectLst>
                  <a:outerShdw blurRad="50800" algn="tl" rotWithShape="0">
                    <a:srgbClr val="000000"/>
                  </a:outerShdw>
                </a:effectLst>
              </a:rPr>
              <a:t/>
            </a:r>
            <a:br>
              <a:rPr lang="en-US" sz="7200" dirty="0" smtClean="0">
                <a:ln w="17780" cmpd="sng">
                  <a:solidFill>
                    <a:srgbClr val="FFFFFF"/>
                  </a:solidFill>
                  <a:prstDash val="solid"/>
                  <a:miter lim="800000"/>
                </a:ln>
                <a:solidFill>
                  <a:srgbClr val="FF0000"/>
                </a:solidFill>
                <a:effectLst>
                  <a:outerShdw blurRad="50800" algn="tl" rotWithShape="0">
                    <a:srgbClr val="000000"/>
                  </a:outerShdw>
                </a:effectLst>
              </a:rPr>
            </a:br>
            <a:endParaRPr lang="en-US" sz="7200" dirty="0"/>
          </a:p>
        </p:txBody>
      </p:sp>
      <p:sp>
        <p:nvSpPr>
          <p:cNvPr id="3" name="Content Placeholder 2"/>
          <p:cNvSpPr>
            <a:spLocks noGrp="1"/>
          </p:cNvSpPr>
          <p:nvPr>
            <p:ph idx="1"/>
          </p:nvPr>
        </p:nvSpPr>
        <p:spPr>
          <a:xfrm>
            <a:off x="457200" y="1066800"/>
            <a:ext cx="8229600" cy="5242560"/>
          </a:xfrm>
        </p:spPr>
        <p:txBody>
          <a:bodyPr/>
          <a:lstStyle/>
          <a:p>
            <a:pPr algn="ctr"/>
            <a:endParaRPr lang="en-US" dirty="0" smtClean="0"/>
          </a:p>
          <a:p>
            <a:pPr algn="ctr"/>
            <a:endParaRPr lang="en-US" dirty="0" smtClean="0"/>
          </a:p>
          <a:p>
            <a:pPr algn="ctr"/>
            <a:endParaRPr lang="en-US" dirty="0" smtClean="0"/>
          </a:p>
          <a:p>
            <a:pPr algn="ctr"/>
            <a:endParaRPr lang="en-US" sz="6000" dirty="0">
              <a:solidFill>
                <a:srgbClr val="FF0000"/>
              </a:solidFill>
              <a:latin typeface="Lucida Console" pitchFamily="49" charset="0"/>
            </a:endParaRPr>
          </a:p>
        </p:txBody>
      </p:sp>
      <p:pic>
        <p:nvPicPr>
          <p:cNvPr id="5124" name="Picture 4" descr="C:\Users\Maureen\AppData\Local\Microsoft\Windows\Temporary Internet Files\Content.IE5\9HAW5O9X\MC900286930[1].wmf"/>
          <p:cNvPicPr>
            <a:picLocks noChangeAspect="1" noChangeArrowheads="1"/>
          </p:cNvPicPr>
          <p:nvPr/>
        </p:nvPicPr>
        <p:blipFill>
          <a:blip r:embed="rId4" cstate="print"/>
          <a:srcRect/>
          <a:stretch>
            <a:fillRect/>
          </a:stretch>
        </p:blipFill>
        <p:spPr bwMode="auto">
          <a:xfrm>
            <a:off x="2819400" y="1600200"/>
            <a:ext cx="3886200" cy="3200400"/>
          </a:xfrm>
          <a:prstGeom prst="rect">
            <a:avLst/>
          </a:prstGeom>
          <a:noFill/>
        </p:spPr>
      </p:pic>
    </p:spTree>
  </p:cSld>
  <p:clrMapOvr>
    <a:masterClrMapping/>
  </p:clrMapOvr>
  <p:transition>
    <p:sndAc>
      <p:stSnd>
        <p:snd r:embed="rId3"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Big Picture</a:t>
            </a:r>
            <a:endParaRPr lang="en-US" sz="3600" dirty="0"/>
          </a:p>
        </p:txBody>
      </p:sp>
      <p:sp>
        <p:nvSpPr>
          <p:cNvPr id="3" name="Picture Placeholder 2"/>
          <p:cNvSpPr>
            <a:spLocks noGrp="1"/>
          </p:cNvSpPr>
          <p:nvPr>
            <p:ph type="pic" idx="1"/>
          </p:nvPr>
        </p:nvSpPr>
        <p:spPr>
          <a:xfrm>
            <a:off x="1905000" y="2057400"/>
            <a:ext cx="5486400" cy="3886200"/>
          </a:xfrm>
        </p:spPr>
      </p:sp>
      <p:sp>
        <p:nvSpPr>
          <p:cNvPr id="4" name="Text Placeholder 3"/>
          <p:cNvSpPr>
            <a:spLocks noGrp="1"/>
          </p:cNvSpPr>
          <p:nvPr>
            <p:ph type="body" sz="half" idx="2"/>
          </p:nvPr>
        </p:nvSpPr>
        <p:spPr>
          <a:xfrm>
            <a:off x="1828800" y="1143000"/>
            <a:ext cx="5486400" cy="762000"/>
          </a:xfrm>
        </p:spPr>
        <p:txBody>
          <a:bodyPr>
            <a:normAutofit/>
          </a:bodyPr>
          <a:lstStyle/>
          <a:p>
            <a:pPr algn="l"/>
            <a:r>
              <a:rPr lang="en-US" dirty="0" smtClean="0">
                <a:latin typeface="Arial Black" pitchFamily="34" charset="0"/>
              </a:rPr>
              <a:t>     Canada is the second largest country in the world.  However, it  has only 28 million people because a cold climate keeps much of the land nearly empty. </a:t>
            </a:r>
            <a:endParaRPr lang="en-US" dirty="0">
              <a:latin typeface="Arial Black" pitchFamily="34" charset="0"/>
            </a:endParaRPr>
          </a:p>
        </p:txBody>
      </p:sp>
      <p:pic>
        <p:nvPicPr>
          <p:cNvPr id="1026" name="Picture 2" descr="C:\Users\Maureen\AppData\Local\Microsoft\Windows\Temporary Internet Files\Content.IE5\CU8C2U1G\MC900156939[1].wmf"/>
          <p:cNvPicPr>
            <a:picLocks noChangeAspect="1" noChangeArrowheads="1"/>
          </p:cNvPicPr>
          <p:nvPr/>
        </p:nvPicPr>
        <p:blipFill>
          <a:blip r:embed="rId3" cstate="print"/>
          <a:srcRect/>
          <a:stretch>
            <a:fillRect/>
          </a:stretch>
        </p:blipFill>
        <p:spPr bwMode="auto">
          <a:xfrm>
            <a:off x="3661715" y="2557577"/>
            <a:ext cx="1820570" cy="1742846"/>
          </a:xfrm>
          <a:prstGeom prst="rect">
            <a:avLst/>
          </a:prstGeom>
          <a:noFill/>
        </p:spPr>
      </p:pic>
      <p:pic>
        <p:nvPicPr>
          <p:cNvPr id="1027" name="Picture 3" descr="C:\Users\Maureen\AppData\Local\Microsoft\Windows\Temporary Internet Files\Content.IE5\CU8C2U1G\MC900156939[1].wmf"/>
          <p:cNvPicPr>
            <a:picLocks noChangeAspect="1" noChangeArrowheads="1"/>
          </p:cNvPicPr>
          <p:nvPr/>
        </p:nvPicPr>
        <p:blipFill>
          <a:blip r:embed="rId3" cstate="print"/>
          <a:srcRect/>
          <a:stretch>
            <a:fillRect/>
          </a:stretch>
        </p:blipFill>
        <p:spPr bwMode="auto">
          <a:xfrm>
            <a:off x="2514600" y="2514600"/>
            <a:ext cx="3962400" cy="2362200"/>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t>     The United States has 50 states and Canada is also made up of smaller parts.  Canada has 10 provinces and 3 territories.  The newest territory, added in 1999, is called Nunavut.  Both the United States and Canada share mountains, plains, lakes, and rivers. </a:t>
            </a:r>
          </a:p>
          <a:p>
            <a:r>
              <a:rPr lang="en-US" sz="2400" dirty="0" smtClean="0"/>
              <a:t>     A border is a line people agree on to separate two places.  The border between our country and Canada stretches for more than 5,000 miles.  The following bodies of water form some of the border: Lakes Superior, Huron, Erie, and Ontario.  Other parts of the border do not follow any geographical feature, but are just part of an imaginary line that people agree on.  </a:t>
            </a:r>
            <a:endParaRPr lang="en-US" sz="2400"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0" y="0"/>
            <a:ext cx="304800" cy="1265238"/>
          </a:xfrm>
        </p:spPr>
        <p:txBody>
          <a:bodyPr/>
          <a:lstStyle/>
          <a:p>
            <a:endParaRPr lang="en-US" dirty="0"/>
          </a:p>
        </p:txBody>
      </p:sp>
      <p:sp>
        <p:nvSpPr>
          <p:cNvPr id="3" name="Content Placeholder 2"/>
          <p:cNvSpPr>
            <a:spLocks noGrp="1"/>
          </p:cNvSpPr>
          <p:nvPr>
            <p:ph idx="1"/>
          </p:nvPr>
        </p:nvSpPr>
        <p:spPr>
          <a:xfrm>
            <a:off x="457200" y="381000"/>
            <a:ext cx="8229600" cy="5928360"/>
          </a:xfrm>
        </p:spPr>
        <p:txBody>
          <a:bodyPr/>
          <a:lstStyle/>
          <a:p>
            <a:pPr>
              <a:buNone/>
            </a:pPr>
            <a:r>
              <a:rPr lang="en-US" dirty="0" smtClean="0"/>
              <a:t>     </a:t>
            </a:r>
          </a:p>
          <a:p>
            <a:pPr>
              <a:buNone/>
            </a:pPr>
            <a:r>
              <a:rPr lang="en-US" dirty="0" smtClean="0"/>
              <a:t>     Some of the landforms shared by Canada and the United States include:</a:t>
            </a:r>
          </a:p>
          <a:p>
            <a:pPr>
              <a:buNone/>
            </a:pPr>
            <a:r>
              <a:rPr lang="en-US" dirty="0" smtClean="0"/>
              <a:t>     *  the Rocky Mountains</a:t>
            </a:r>
          </a:p>
          <a:p>
            <a:pPr>
              <a:buNone/>
            </a:pPr>
            <a:r>
              <a:rPr lang="en-US" dirty="0" smtClean="0"/>
              <a:t>     *  the Mackenzie Mountains </a:t>
            </a:r>
          </a:p>
          <a:p>
            <a:pPr>
              <a:buNone/>
            </a:pPr>
            <a:r>
              <a:rPr lang="en-US" dirty="0" smtClean="0"/>
              <a:t>     *  Interior Plains</a:t>
            </a:r>
          </a:p>
          <a:p>
            <a:pPr>
              <a:buNone/>
            </a:pPr>
            <a:r>
              <a:rPr lang="en-US" dirty="0" smtClean="0"/>
              <a:t>     *  Appalachian Highlands</a:t>
            </a:r>
          </a:p>
          <a:p>
            <a:pPr>
              <a:buNone/>
            </a:pPr>
            <a:r>
              <a:rPr lang="en-US" dirty="0" smtClean="0"/>
              <a:t>     *  Great Lakes  (named in the previous slide)</a:t>
            </a:r>
          </a:p>
          <a:p>
            <a:pPr>
              <a:buNone/>
            </a:pPr>
            <a:r>
              <a:rPr lang="en-US" dirty="0" smtClean="0"/>
              <a:t>     *  St. Lawrence River</a:t>
            </a:r>
          </a:p>
          <a:p>
            <a:pPr>
              <a:buNone/>
            </a:pPr>
            <a:r>
              <a:rPr lang="en-US" dirty="0" smtClean="0"/>
              <a:t>     *  Yukon River</a:t>
            </a:r>
          </a:p>
          <a:p>
            <a:pPr>
              <a:buNone/>
            </a:pPr>
            <a:r>
              <a:rPr lang="en-US" dirty="0" smtClean="0"/>
              <a:t>     </a:t>
            </a:r>
            <a:endParaRPr lang="en-US"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 Lawrence Seaway</a:t>
            </a:r>
            <a:endParaRPr lang="en-US" dirty="0"/>
          </a:p>
        </p:txBody>
      </p:sp>
      <p:sp>
        <p:nvSpPr>
          <p:cNvPr id="3" name="Content Placeholder 2"/>
          <p:cNvSpPr>
            <a:spLocks noGrp="1"/>
          </p:cNvSpPr>
          <p:nvPr>
            <p:ph idx="1"/>
          </p:nvPr>
        </p:nvSpPr>
        <p:spPr>
          <a:xfrm>
            <a:off x="457200" y="1295400"/>
            <a:ext cx="8229600" cy="5013960"/>
          </a:xfrm>
        </p:spPr>
        <p:txBody>
          <a:bodyPr/>
          <a:lstStyle/>
          <a:p>
            <a:r>
              <a:rPr lang="en-US" dirty="0" smtClean="0"/>
              <a:t>     In 1959, the United States and Canada completed a huge project that uses canals to connect the Great Lakes and rivers with the Atlantic Ocean.  This project, called the St. Lawrence Seaway, enables ships to travel more than 1,000 miles on the seaway if they wish!  Ships can carry grain, iron, and other cargo to countries across the ocean.  The St. Lawrence Seaway even uses water to make electricity for people in Ontario and New York!</a:t>
            </a:r>
            <a:endParaRPr lang="en-US" dirty="0"/>
          </a:p>
        </p:txBody>
      </p:sp>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CANADA’S CLIMATE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sz="7200" dirty="0" smtClean="0"/>
              <a:t>Since Canada lies far north of the equator, what kind of climate do you expect it to have?</a:t>
            </a:r>
          </a:p>
          <a:p>
            <a:endParaRPr lang="en-US"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a:t>
            </a:r>
            <a:r>
              <a:rPr lang="en-US" u="sng" dirty="0" smtClean="0">
                <a:latin typeface="Jokerman" pitchFamily="82" charset="0"/>
              </a:rPr>
              <a:t>C O L D </a:t>
            </a:r>
            <a:r>
              <a:rPr lang="en-US" dirty="0" smtClean="0">
                <a:latin typeface="Jokerman" pitchFamily="82" charset="0"/>
              </a:rPr>
              <a:t>!!!</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C:\Users\Maureen\AppData\Local\Microsoft\Windows\Temporary Internet Files\Content.IE5\46JAM2Y1\MC900285788[1].wmf"/>
          <p:cNvPicPr>
            <a:picLocks noChangeAspect="1" noChangeArrowheads="1"/>
          </p:cNvPicPr>
          <p:nvPr/>
        </p:nvPicPr>
        <p:blipFill>
          <a:blip r:embed="rId4" cstate="print"/>
          <a:srcRect/>
          <a:stretch>
            <a:fillRect/>
          </a:stretch>
        </p:blipFill>
        <p:spPr bwMode="auto">
          <a:xfrm>
            <a:off x="2438400" y="1905000"/>
            <a:ext cx="4572000" cy="3962400"/>
          </a:xfrm>
          <a:prstGeom prst="rect">
            <a:avLst/>
          </a:prstGeom>
          <a:noFill/>
        </p:spPr>
      </p:pic>
    </p:spTree>
  </p:cSld>
  <p:clrMapOvr>
    <a:masterClrMapping/>
  </p:clrMapOvr>
  <p:transition>
    <p:sndAc>
      <p:stSnd>
        <p:snd r:embed="rId3" name="drumroll.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852160"/>
          </a:xfrm>
        </p:spPr>
        <p:txBody>
          <a:bodyPr/>
          <a:lstStyle/>
          <a:p>
            <a:pPr>
              <a:buNone/>
            </a:pPr>
            <a:r>
              <a:rPr lang="en-US" dirty="0" smtClean="0"/>
              <a:t>     </a:t>
            </a:r>
            <a:r>
              <a:rPr lang="en-US" sz="3200" b="1" dirty="0" smtClean="0"/>
              <a:t>Canada’s summers:  short!</a:t>
            </a:r>
          </a:p>
          <a:p>
            <a:r>
              <a:rPr lang="en-US" sz="3200" b="1" dirty="0" smtClean="0"/>
              <a:t>Canada’s winters:  long and hard…</a:t>
            </a:r>
          </a:p>
          <a:p>
            <a:endParaRPr lang="en-US" sz="3200" b="1" dirty="0"/>
          </a:p>
        </p:txBody>
      </p:sp>
      <p:pic>
        <p:nvPicPr>
          <p:cNvPr id="4098" name="Picture 2" descr="C:\Users\Maureen\AppData\Local\Microsoft\Windows\Temporary Internet Files\Content.IE5\46JAM2Y1\MP900423054[1].jpg"/>
          <p:cNvPicPr>
            <a:picLocks noChangeAspect="1" noChangeArrowheads="1"/>
          </p:cNvPicPr>
          <p:nvPr/>
        </p:nvPicPr>
        <p:blipFill>
          <a:blip r:embed="rId3" cstate="print"/>
          <a:srcRect/>
          <a:stretch>
            <a:fillRect/>
          </a:stretch>
        </p:blipFill>
        <p:spPr bwMode="auto">
          <a:xfrm>
            <a:off x="533400" y="2286000"/>
            <a:ext cx="8229600" cy="45720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928360"/>
          </a:xfrm>
        </p:spPr>
        <p:txBody>
          <a:bodyPr/>
          <a:lstStyle/>
          <a:p>
            <a:r>
              <a:rPr lang="en-US" dirty="0" smtClean="0"/>
              <a:t>     </a:t>
            </a:r>
          </a:p>
          <a:p>
            <a:endParaRPr lang="en-US" dirty="0" smtClean="0"/>
          </a:p>
          <a:p>
            <a:r>
              <a:rPr lang="en-US" dirty="0" smtClean="0"/>
              <a:t>     </a:t>
            </a:r>
          </a:p>
          <a:p>
            <a:endParaRPr lang="en-US" dirty="0" smtClean="0"/>
          </a:p>
          <a:p>
            <a:r>
              <a:rPr lang="en-US" dirty="0" smtClean="0"/>
              <a:t>     Since Canada lies far north of the equator, its climate is cold in most places.  During the short summers, however, there are some places that are warm.  Examples from our book include Vancouver, with an average daytime temperature in July of over 70 degrees (Fahrenheit) and Winnipeg with an average daytime temperature in July of 80 degrees.</a:t>
            </a:r>
          </a:p>
          <a:p>
            <a:endParaRPr lang="en-US" dirty="0"/>
          </a:p>
        </p:txBody>
      </p:sp>
      <p:pic>
        <p:nvPicPr>
          <p:cNvPr id="6147" name="Picture 3" descr="C:\Users\Maureen\AppData\Local\Microsoft\Windows\Temporary Internet Files\Content.IE5\CU8C2U1G\MC900053398[1].wmf"/>
          <p:cNvPicPr>
            <a:picLocks noChangeAspect="1" noChangeArrowheads="1"/>
          </p:cNvPicPr>
          <p:nvPr/>
        </p:nvPicPr>
        <p:blipFill>
          <a:blip r:embed="rId3" cstate="print"/>
          <a:srcRect/>
          <a:stretch>
            <a:fillRect/>
          </a:stretch>
        </p:blipFill>
        <p:spPr bwMode="auto">
          <a:xfrm>
            <a:off x="1295400" y="457200"/>
            <a:ext cx="1459382" cy="1791310"/>
          </a:xfrm>
          <a:prstGeom prst="rect">
            <a:avLst/>
          </a:prstGeom>
          <a:noFill/>
        </p:spPr>
      </p:pic>
      <p:pic>
        <p:nvPicPr>
          <p:cNvPr id="6148" name="Picture 4" descr="C:\Users\Maureen\AppData\Local\Microsoft\Windows\Temporary Internet Files\Content.IE5\9HAW5O9X\MC900445772[1].wmf"/>
          <p:cNvPicPr>
            <a:picLocks noChangeAspect="1" noChangeArrowheads="1"/>
          </p:cNvPicPr>
          <p:nvPr/>
        </p:nvPicPr>
        <p:blipFill>
          <a:blip r:embed="rId4" cstate="print"/>
          <a:srcRect/>
          <a:stretch>
            <a:fillRect/>
          </a:stretch>
        </p:blipFill>
        <p:spPr bwMode="auto">
          <a:xfrm>
            <a:off x="5791200" y="609600"/>
            <a:ext cx="1828800" cy="1447800"/>
          </a:xfrm>
          <a:prstGeom prst="rect">
            <a:avLst/>
          </a:prstGeom>
          <a:noFill/>
        </p:spPr>
      </p:pic>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69676D"/>
      </a:dk2>
      <a:lt2>
        <a:srgbClr val="C3DFE9"/>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TotalTime>
  <Words>497</Words>
  <Application>Microsoft Office PowerPoint</Application>
  <PresentationFormat>On-screen Show (4:3)</PresentationFormat>
  <Paragraphs>52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  Canada’s environment </vt:lpstr>
      <vt:lpstr>The Big Picture</vt:lpstr>
      <vt:lpstr>`</vt:lpstr>
      <vt:lpstr>Slide 4</vt:lpstr>
      <vt:lpstr>The St. Lawrence Seaway</vt:lpstr>
      <vt:lpstr>CANADA’S CLIMATE</vt:lpstr>
      <vt:lpstr>Yes… C O L D !!!</vt:lpstr>
      <vt:lpstr>Slide 8</vt:lpstr>
      <vt:lpstr>Slide 9</vt:lpstr>
      <vt:lpstr>In Summary…</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environment</dc:title>
  <dc:creator>Maureen</dc:creator>
  <cp:lastModifiedBy>Maureen</cp:lastModifiedBy>
  <cp:revision>44</cp:revision>
  <dcterms:created xsi:type="dcterms:W3CDTF">2012-10-13T20:59:21Z</dcterms:created>
  <dcterms:modified xsi:type="dcterms:W3CDTF">2012-10-14T04:25:45Z</dcterms:modified>
</cp:coreProperties>
</file>